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79" r:id="rId3"/>
    <p:sldId id="28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2" r:id="rId27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>
        <p:scale>
          <a:sx n="70" d="100"/>
          <a:sy n="70" d="100"/>
        </p:scale>
        <p:origin x="732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08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0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242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07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14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95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73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942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74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67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6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98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29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2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5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1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4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recho.unam.mx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o.unam.mx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tlan.unam.mx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agon.unam.mx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w.cautittlan.unam.mx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w.iztacala.unam.mx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w.zaragosa.unam.mx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w.zaragosa.unam.mx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gerieria.unam.mx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w.facmed.unam.mx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mvz.unam.mx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m.unam.mx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recho.unam.mx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icologia.unam.mx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recho.unam.mx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rquitectura.unam.mx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ad.unam.mx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ciencias.unam.mx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cpys.unam.mx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ciencias.unam.mx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recho.unam.mx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2D224-C823-A9F6-ABA3-A52B76188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799" y="3039255"/>
            <a:ext cx="6723206" cy="1557869"/>
          </a:xfrm>
        </p:spPr>
        <p:txBody>
          <a:bodyPr anchor="ctr"/>
          <a:lstStyle/>
          <a:p>
            <a:r>
              <a:rPr lang="es-US" sz="2800" dirty="0"/>
              <a:t>Universidad Nacional Autónoma de México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7E1F943-FA9D-ADFA-C1A4-884AB5724B3D}"/>
              </a:ext>
            </a:extLst>
          </p:cNvPr>
          <p:cNvSpPr txBox="1">
            <a:spLocks/>
          </p:cNvSpPr>
          <p:nvPr/>
        </p:nvSpPr>
        <p:spPr>
          <a:xfrm>
            <a:off x="2844799" y="2023531"/>
            <a:ext cx="6723206" cy="155786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US" sz="9600" dirty="0"/>
              <a:t>UNAM</a:t>
            </a:r>
          </a:p>
        </p:txBody>
      </p:sp>
      <p:pic>
        <p:nvPicPr>
          <p:cNvPr id="1028" name="Picture 4" descr="Las Mejores Universidades para Estudiar Marketing">
            <a:extLst>
              <a:ext uri="{FF2B5EF4-FFF2-40B4-BE49-F238E27FC236}">
                <a16:creationId xmlns:a16="http://schemas.microsoft.com/office/drawing/2014/main" id="{998E7FFB-E65B-4C7B-9C44-61AFBE664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7455" l="31333" r="70667">
                        <a14:foregroundMark x1="46333" y1="40364" x2="46333" y2="40364"/>
                        <a14:foregroundMark x1="39167" y1="89091" x2="39167" y2="89091"/>
                        <a14:foregroundMark x1="44833" y1="89091" x2="44833" y2="89091"/>
                        <a14:foregroundMark x1="50500" y1="92364" x2="50500" y2="92364"/>
                        <a14:foregroundMark x1="56500" y1="86909" x2="56500" y2="86909"/>
                        <a14:foregroundMark x1="46333" y1="48727" x2="46333" y2="48727"/>
                        <a14:backgroundMark x1="52167" y1="90545" x2="52167" y2="8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21" r="27939"/>
          <a:stretch/>
        </p:blipFill>
        <p:spPr bwMode="auto">
          <a:xfrm>
            <a:off x="5011427" y="4082029"/>
            <a:ext cx="2389949" cy="26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7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5BD79-4A13-202C-29C1-AC87D2F2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Economía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41AAFA-F65C-1858-CD96-F03523792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7915" y="2467429"/>
            <a:ext cx="2811825" cy="14773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sz="3200" dirty="0"/>
              <a:t>Licenciatura</a:t>
            </a:r>
          </a:p>
          <a:p>
            <a:r>
              <a:rPr lang="es-US" sz="3200" dirty="0"/>
              <a:t>Economía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EF0358-21E3-7435-973A-5C16F4E3B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2676" y="2608506"/>
            <a:ext cx="6444123" cy="3569833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576D47-D571-EE3E-026B-289D94925F10}"/>
              </a:ext>
            </a:extLst>
          </p:cNvPr>
          <p:cNvSpPr txBox="1">
            <a:spLocks/>
          </p:cNvSpPr>
          <p:nvPr/>
        </p:nvSpPr>
        <p:spPr>
          <a:xfrm>
            <a:off x="7667915" y="4761895"/>
            <a:ext cx="3103407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https://www.economia.unam.mx/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55 56 16 52 01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AF690234-5C56-0640-1701-174AA137904B}"/>
              </a:ext>
            </a:extLst>
          </p:cNvPr>
          <p:cNvSpPr txBox="1">
            <a:spLocks/>
          </p:cNvSpPr>
          <p:nvPr/>
        </p:nvSpPr>
        <p:spPr>
          <a:xfrm>
            <a:off x="7667915" y="3701400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Escolar, CU, Coyoacán, CP 04510, CDMX..</a:t>
            </a:r>
          </a:p>
        </p:txBody>
      </p:sp>
    </p:spTree>
    <p:extLst>
      <p:ext uri="{BB962C8B-B14F-4D97-AF65-F5344CB8AC3E}">
        <p14:creationId xmlns:p14="http://schemas.microsoft.com/office/powerpoint/2010/main" val="291328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1EE63-3991-A21E-E656-8C39B208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/>
              <a:t>Facultad de Enfermería y Obstetricia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3FD22-7DBF-3245-1DB0-BB866D28A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4047" y="2567093"/>
            <a:ext cx="3642042" cy="1706880"/>
          </a:xfrm>
        </p:spPr>
        <p:txBody>
          <a:bodyPr/>
          <a:lstStyle/>
          <a:p>
            <a:pPr marL="0" indent="0">
              <a:buNone/>
            </a:pPr>
            <a:r>
              <a:rPr lang="es-US" dirty="0"/>
              <a:t>Licenciaturas</a:t>
            </a:r>
          </a:p>
          <a:p>
            <a:r>
              <a:rPr lang="es-US" dirty="0"/>
              <a:t>Enfermería </a:t>
            </a:r>
          </a:p>
          <a:p>
            <a:r>
              <a:rPr lang="es-US" dirty="0"/>
              <a:t>Enfermería y Obstetricia 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19AA80-C0E1-9041-8CD4-16AEC2B5EA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46613" y="2700877"/>
            <a:ext cx="5595259" cy="3308273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C8796E4-1B48-4630-A9F7-CE41791EE2F7}"/>
              </a:ext>
            </a:extLst>
          </p:cNvPr>
          <p:cNvSpPr txBox="1">
            <a:spLocks/>
          </p:cNvSpPr>
          <p:nvPr/>
        </p:nvSpPr>
        <p:spPr>
          <a:xfrm>
            <a:off x="678134" y="4290907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Old, Road to Xochimilco, Viad Tlalpan s/n Huipulco, Tlalpan CP 14370, CDMX..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52CD25A-6585-4822-8195-D90CFDD077D4}"/>
              </a:ext>
            </a:extLst>
          </p:cNvPr>
          <p:cNvSpPr txBox="1">
            <a:spLocks/>
          </p:cNvSpPr>
          <p:nvPr/>
        </p:nvSpPr>
        <p:spPr>
          <a:xfrm>
            <a:off x="3204927" y="4290907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https://www.eneo.unam.mx/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55 55 73 19 95</a:t>
            </a:r>
          </a:p>
        </p:txBody>
      </p:sp>
    </p:spTree>
    <p:extLst>
      <p:ext uri="{BB962C8B-B14F-4D97-AF65-F5344CB8AC3E}">
        <p14:creationId xmlns:p14="http://schemas.microsoft.com/office/powerpoint/2010/main" val="278119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FFB2E-473E-6F04-3A0B-2A436C19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Estudios Superiores Acatlán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525C47-89E3-E045-0F9F-D6DEF56D0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3148" y="2375215"/>
            <a:ext cx="3186454" cy="3894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sz="1300" dirty="0"/>
              <a:t>Licenciaturas </a:t>
            </a:r>
          </a:p>
          <a:p>
            <a:r>
              <a:rPr lang="es-US" sz="1300" dirty="0"/>
              <a:t>Actuaria </a:t>
            </a:r>
          </a:p>
          <a:p>
            <a:r>
              <a:rPr lang="es-US" sz="1300" dirty="0"/>
              <a:t>Actuaria Ciencias Políticas y Administración Publica</a:t>
            </a:r>
          </a:p>
          <a:p>
            <a:r>
              <a:rPr lang="es-US" sz="1300" dirty="0"/>
              <a:t>Comunicación </a:t>
            </a:r>
          </a:p>
          <a:p>
            <a:r>
              <a:rPr lang="es-US" sz="1300" dirty="0"/>
              <a:t>Derecho </a:t>
            </a:r>
          </a:p>
          <a:p>
            <a:r>
              <a:rPr lang="es-US" sz="1300" dirty="0"/>
              <a:t>Diseño Grafico</a:t>
            </a:r>
          </a:p>
          <a:p>
            <a:r>
              <a:rPr lang="es-US" sz="1300" dirty="0"/>
              <a:t>Economía </a:t>
            </a:r>
          </a:p>
          <a:p>
            <a:r>
              <a:rPr lang="es-US" sz="1300" dirty="0"/>
              <a:t>Enseñanza(Alemán)(Español)(Frances) (Ingles)(Italiano) como Lengua Extranjera </a:t>
            </a:r>
          </a:p>
          <a:p>
            <a:r>
              <a:rPr lang="es-US" sz="1300" dirty="0"/>
              <a:t>Enseñanza de Inglés </a:t>
            </a:r>
          </a:p>
          <a:p>
            <a:r>
              <a:rPr lang="es-US" sz="1300" dirty="0"/>
              <a:t>Filosofía </a:t>
            </a:r>
          </a:p>
          <a:p>
            <a:r>
              <a:rPr lang="es-US" sz="1300" dirty="0"/>
              <a:t>Historia </a:t>
            </a:r>
          </a:p>
          <a:p>
            <a:endParaRPr lang="es-US" sz="1300" dirty="0"/>
          </a:p>
          <a:p>
            <a:endParaRPr lang="es-US" sz="13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B80737-3B4E-4324-382B-E5EF11354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8547" y="2538559"/>
            <a:ext cx="4894263" cy="2279936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AF651E3-74A2-4D0C-A1E3-4098C2DAE69A}"/>
              </a:ext>
            </a:extLst>
          </p:cNvPr>
          <p:cNvSpPr txBox="1">
            <a:spLocks/>
          </p:cNvSpPr>
          <p:nvPr/>
        </p:nvSpPr>
        <p:spPr>
          <a:xfrm>
            <a:off x="7932399" y="4745045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https://www.acatlan.unam.mx/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55 56 23 17 15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5130CEA-352C-42BC-9E0E-F083C1F1088C}"/>
              </a:ext>
            </a:extLst>
          </p:cNvPr>
          <p:cNvSpPr txBox="1">
            <a:spLocks/>
          </p:cNvSpPr>
          <p:nvPr/>
        </p:nvSpPr>
        <p:spPr>
          <a:xfrm>
            <a:off x="4847974" y="4823211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Av. Alcanfores y San Juan Totoltepec s/n , Santa Cruz Acatlán, Naucalpan de Juárez, México.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B9588CD-3BBE-4A94-98C6-3B37514E377C}"/>
              </a:ext>
            </a:extLst>
          </p:cNvPr>
          <p:cNvSpPr txBox="1">
            <a:spLocks/>
          </p:cNvSpPr>
          <p:nvPr/>
        </p:nvSpPr>
        <p:spPr>
          <a:xfrm>
            <a:off x="3284175" y="2493080"/>
            <a:ext cx="2811825" cy="21230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US" sz="1300" dirty="0"/>
              <a:t>Ing. Civil</a:t>
            </a:r>
          </a:p>
          <a:p>
            <a:r>
              <a:rPr lang="es-US" sz="1300" dirty="0"/>
              <a:t>Lengua y Literaturas Hispánicas </a:t>
            </a:r>
          </a:p>
          <a:p>
            <a:r>
              <a:rPr lang="es-US" sz="1300" dirty="0"/>
              <a:t>Matemáticas Aplicadas y Computación </a:t>
            </a:r>
          </a:p>
          <a:p>
            <a:r>
              <a:rPr lang="es-US" sz="1300" dirty="0"/>
              <a:t>Pedagogía </a:t>
            </a:r>
          </a:p>
          <a:p>
            <a:r>
              <a:rPr lang="es-US" sz="1300" dirty="0"/>
              <a:t>Relaciones Internacionales </a:t>
            </a:r>
          </a:p>
          <a:p>
            <a:r>
              <a:rPr lang="es-US" sz="1300" dirty="0"/>
              <a:t>Sociología </a:t>
            </a:r>
          </a:p>
          <a:p>
            <a:endParaRPr lang="es-US" sz="1300" dirty="0"/>
          </a:p>
          <a:p>
            <a:endParaRPr lang="es-US" sz="1300" dirty="0"/>
          </a:p>
        </p:txBody>
      </p:sp>
    </p:spTree>
    <p:extLst>
      <p:ext uri="{BB962C8B-B14F-4D97-AF65-F5344CB8AC3E}">
        <p14:creationId xmlns:p14="http://schemas.microsoft.com/office/powerpoint/2010/main" val="267604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5A225-B936-9E08-19A3-39C6A45A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Estudios Superiores Aragón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0FAE7A-77F5-BE2D-BAA1-692A072A6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292" y="2365374"/>
            <a:ext cx="3033869" cy="39233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sz="1200" dirty="0"/>
              <a:t>Licenciaturas </a:t>
            </a:r>
          </a:p>
          <a:p>
            <a:r>
              <a:rPr lang="es-US" sz="1200" dirty="0"/>
              <a:t>Arquitectura </a:t>
            </a:r>
          </a:p>
          <a:p>
            <a:r>
              <a:rPr lang="es-US" sz="1200" dirty="0"/>
              <a:t>Comunicación y Periodismo </a:t>
            </a:r>
          </a:p>
          <a:p>
            <a:r>
              <a:rPr lang="es-US" sz="1200" dirty="0"/>
              <a:t>Derecho </a:t>
            </a:r>
          </a:p>
          <a:p>
            <a:r>
              <a:rPr lang="es-US" sz="1200" dirty="0"/>
              <a:t>Diseño Industrial</a:t>
            </a:r>
          </a:p>
          <a:p>
            <a:r>
              <a:rPr lang="es-US" sz="1200" dirty="0"/>
              <a:t>Economía </a:t>
            </a:r>
          </a:p>
          <a:p>
            <a:r>
              <a:rPr lang="es-US" sz="1200" dirty="0"/>
              <a:t>Ing. Civil</a:t>
            </a:r>
          </a:p>
          <a:p>
            <a:r>
              <a:rPr lang="es-US" sz="1200" dirty="0"/>
              <a:t>Ing. Eléctrica Electrónica </a:t>
            </a:r>
          </a:p>
          <a:p>
            <a:r>
              <a:rPr lang="es-US" sz="1200" dirty="0"/>
              <a:t>Ing. En Computación</a:t>
            </a:r>
          </a:p>
          <a:p>
            <a:r>
              <a:rPr lang="es-US" sz="1200" dirty="0"/>
              <a:t>Ing. Industrial </a:t>
            </a:r>
          </a:p>
          <a:p>
            <a:r>
              <a:rPr lang="es-US" sz="1200" dirty="0"/>
              <a:t>Ing.  Mecánica </a:t>
            </a:r>
          </a:p>
          <a:p>
            <a:r>
              <a:rPr lang="es-US" sz="1200" dirty="0"/>
              <a:t>Pedagogía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DE7C4A3-10FE-3484-73E3-C77EC564E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4458" y="2560638"/>
            <a:ext cx="4552045" cy="3309937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AE5A6E-3709-484A-83F9-DB795F35D6C6}"/>
              </a:ext>
            </a:extLst>
          </p:cNvPr>
          <p:cNvSpPr txBox="1">
            <a:spLocks/>
          </p:cNvSpPr>
          <p:nvPr/>
        </p:nvSpPr>
        <p:spPr>
          <a:xfrm>
            <a:off x="8800350" y="2560638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Av. Universidad Nacional s/n, Bosques de Aragón, CP 57171, Ciudad Nezahualcóyotl, México.  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EB40573-8190-4A24-95F8-2B9B7B427BB2}"/>
              </a:ext>
            </a:extLst>
          </p:cNvPr>
          <p:cNvSpPr txBox="1">
            <a:spLocks/>
          </p:cNvSpPr>
          <p:nvPr/>
        </p:nvSpPr>
        <p:spPr>
          <a:xfrm>
            <a:off x="8911217" y="4139144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https://www.aragon.unam.mx/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55 56 23 08 45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BE4B81-CC24-4E3E-861C-74519AD8C93F}"/>
              </a:ext>
            </a:extLst>
          </p:cNvPr>
          <p:cNvSpPr txBox="1"/>
          <p:nvPr/>
        </p:nvSpPr>
        <p:spPr>
          <a:xfrm>
            <a:off x="2036538" y="5086463"/>
            <a:ext cx="2237920" cy="105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s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Planificación para el Desarrollo Agropecuario 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s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Relaciones Internacionales 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s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Sociología </a:t>
            </a:r>
          </a:p>
        </p:txBody>
      </p:sp>
    </p:spTree>
    <p:extLst>
      <p:ext uri="{BB962C8B-B14F-4D97-AF65-F5344CB8AC3E}">
        <p14:creationId xmlns:p14="http://schemas.microsoft.com/office/powerpoint/2010/main" val="2459787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23FE-A5C0-DBEF-6073-741950D0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Estudios Superiores Cuautitlán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CD430-1AA4-665D-8142-94E02594B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178" y="2405689"/>
            <a:ext cx="2978298" cy="36851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sz="1400" dirty="0"/>
              <a:t>Licenciaturas </a:t>
            </a:r>
          </a:p>
          <a:p>
            <a:r>
              <a:rPr lang="es-US" sz="1400" dirty="0"/>
              <a:t>Administración</a:t>
            </a:r>
          </a:p>
          <a:p>
            <a:r>
              <a:rPr lang="es-US" sz="1400" dirty="0"/>
              <a:t>Bioquímica Diagnostica</a:t>
            </a:r>
          </a:p>
          <a:p>
            <a:r>
              <a:rPr lang="es-US" sz="1400" dirty="0"/>
              <a:t>Contaduría</a:t>
            </a:r>
          </a:p>
          <a:p>
            <a:r>
              <a:rPr lang="es-US" sz="1400" dirty="0"/>
              <a:t>Diseño y Comunicación Visual</a:t>
            </a:r>
          </a:p>
          <a:p>
            <a:r>
              <a:rPr lang="es-US" sz="1400" dirty="0"/>
              <a:t>Farmacia</a:t>
            </a:r>
          </a:p>
          <a:p>
            <a:r>
              <a:rPr lang="es-US" sz="1400" dirty="0"/>
              <a:t>Informática</a:t>
            </a:r>
          </a:p>
          <a:p>
            <a:r>
              <a:rPr lang="es-US" sz="1400" dirty="0"/>
              <a:t>Ing. Agrícola</a:t>
            </a:r>
          </a:p>
          <a:p>
            <a:r>
              <a:rPr lang="es-US" sz="1400" dirty="0"/>
              <a:t>Ing. En Alimentos</a:t>
            </a:r>
          </a:p>
          <a:p>
            <a:r>
              <a:rPr lang="es-US" sz="1400" dirty="0"/>
              <a:t>Ing. En Telecomunicaciones Sistemas y Electricidad </a:t>
            </a:r>
          </a:p>
          <a:p>
            <a:r>
              <a:rPr lang="es-US" sz="1400" dirty="0"/>
              <a:t>Ing. Industrial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CB290A3-0881-428E-B1C3-CAA60E7513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5040" y="2494086"/>
            <a:ext cx="4401558" cy="2333868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B4CDDF5-1F16-437E-B690-DD7B81B47007}"/>
              </a:ext>
            </a:extLst>
          </p:cNvPr>
          <p:cNvSpPr txBox="1">
            <a:spLocks/>
          </p:cNvSpPr>
          <p:nvPr/>
        </p:nvSpPr>
        <p:spPr>
          <a:xfrm>
            <a:off x="4170476" y="4827954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Manzano 001, San Sebastián Xhala. CP 54714, Cuautitlán Izcalli, México.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5CC1830-05E6-46B1-8FC7-999894CEC105}"/>
              </a:ext>
            </a:extLst>
          </p:cNvPr>
          <p:cNvSpPr txBox="1">
            <a:spLocks/>
          </p:cNvSpPr>
          <p:nvPr/>
        </p:nvSpPr>
        <p:spPr>
          <a:xfrm>
            <a:off x="6819150" y="4827955"/>
            <a:ext cx="3284267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>
                <a:hlinkClick r:id="rId3"/>
              </a:rPr>
              <a:t>https://wwww.cautittlan.unam.mx/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55 56 23 20 22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7967888-17B2-4E28-B810-28E003203099}"/>
              </a:ext>
            </a:extLst>
          </p:cNvPr>
          <p:cNvSpPr txBox="1">
            <a:spLocks/>
          </p:cNvSpPr>
          <p:nvPr/>
        </p:nvSpPr>
        <p:spPr>
          <a:xfrm>
            <a:off x="3885357" y="2494085"/>
            <a:ext cx="2609683" cy="173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US" sz="1400" dirty="0"/>
              <a:t>Ing. Mecánica Eléctrica</a:t>
            </a:r>
          </a:p>
          <a:p>
            <a:r>
              <a:rPr lang="es-US" sz="1400" dirty="0"/>
              <a:t>Ing. Química </a:t>
            </a:r>
          </a:p>
          <a:p>
            <a:r>
              <a:rPr lang="es-US" sz="1400" dirty="0"/>
              <a:t>Medicina Veterinaria y Zootecnia</a:t>
            </a:r>
          </a:p>
          <a:p>
            <a:r>
              <a:rPr lang="es-US" sz="1400" dirty="0"/>
              <a:t>Química</a:t>
            </a:r>
          </a:p>
          <a:p>
            <a:r>
              <a:rPr lang="es-US" sz="1400" dirty="0"/>
              <a:t>Química Industrial </a:t>
            </a:r>
          </a:p>
          <a:p>
            <a:r>
              <a:rPr lang="es-US" sz="1400" dirty="0"/>
              <a:t>Tecnología </a:t>
            </a:r>
          </a:p>
        </p:txBody>
      </p:sp>
    </p:spTree>
    <p:extLst>
      <p:ext uri="{BB962C8B-B14F-4D97-AF65-F5344CB8AC3E}">
        <p14:creationId xmlns:p14="http://schemas.microsoft.com/office/powerpoint/2010/main" val="93321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05B57-A2E1-D66E-1324-CB822B18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Estudios Superiores Iztacala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122B9-9CAE-0635-9D1A-01F642124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2492" y="2560542"/>
            <a:ext cx="3036188" cy="35354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US" dirty="0"/>
              <a:t>Licenciaturas </a:t>
            </a:r>
          </a:p>
          <a:p>
            <a:r>
              <a:rPr lang="es-US" dirty="0"/>
              <a:t>Biología </a:t>
            </a:r>
          </a:p>
          <a:p>
            <a:r>
              <a:rPr lang="es-US" dirty="0"/>
              <a:t>Cirujano Dentista </a:t>
            </a:r>
          </a:p>
          <a:p>
            <a:r>
              <a:rPr lang="es-US" dirty="0"/>
              <a:t>Ecología </a:t>
            </a:r>
          </a:p>
          <a:p>
            <a:r>
              <a:rPr lang="es-US" dirty="0"/>
              <a:t>Enfermería </a:t>
            </a:r>
          </a:p>
          <a:p>
            <a:r>
              <a:rPr lang="es-US" dirty="0"/>
              <a:t>Medico Cirujano </a:t>
            </a:r>
          </a:p>
          <a:p>
            <a:r>
              <a:rPr lang="es-US" dirty="0"/>
              <a:t>Optometría</a:t>
            </a:r>
          </a:p>
          <a:p>
            <a:r>
              <a:rPr lang="es-US" dirty="0"/>
              <a:t>Psicología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DFD76B5-D710-283C-D301-7A1444E263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93645" y="2560542"/>
            <a:ext cx="4718050" cy="2150553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A652B17-E113-47A9-BC15-0B3848209AB2}"/>
              </a:ext>
            </a:extLst>
          </p:cNvPr>
          <p:cNvSpPr txBox="1">
            <a:spLocks/>
          </p:cNvSpPr>
          <p:nvPr/>
        </p:nvSpPr>
        <p:spPr>
          <a:xfrm>
            <a:off x="5052017" y="4792133"/>
            <a:ext cx="2811825" cy="15172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Av. De los barrios N°1 San Pablo Xalpa, Tlanepantla de Baz. México.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EA9D6D-F72C-467D-96A8-75853A39D9F4}"/>
              </a:ext>
            </a:extLst>
          </p:cNvPr>
          <p:cNvSpPr txBox="1">
            <a:spLocks/>
          </p:cNvSpPr>
          <p:nvPr/>
        </p:nvSpPr>
        <p:spPr>
          <a:xfrm>
            <a:off x="7863842" y="4792133"/>
            <a:ext cx="3284267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>
                <a:hlinkClick r:id="rId3"/>
              </a:rPr>
              <a:t>https://wwww.iztacala.unam.mx/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55 56 23 11 50</a:t>
            </a:r>
          </a:p>
        </p:txBody>
      </p:sp>
    </p:spTree>
    <p:extLst>
      <p:ext uri="{BB962C8B-B14F-4D97-AF65-F5344CB8AC3E}">
        <p14:creationId xmlns:p14="http://schemas.microsoft.com/office/powerpoint/2010/main" val="356693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1F36C-2DB1-0EF6-C7A7-66613272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Estudios Superiores Zaragoza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E50085-8AE1-5E16-543E-BC5D9A14E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2965" y="2423159"/>
            <a:ext cx="4718050" cy="3931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sz="1700" dirty="0"/>
              <a:t>Licenciaturas </a:t>
            </a:r>
          </a:p>
          <a:p>
            <a:r>
              <a:rPr lang="es-US" sz="1700" dirty="0"/>
              <a:t>Biología </a:t>
            </a:r>
          </a:p>
          <a:p>
            <a:r>
              <a:rPr lang="es-US" sz="1700" dirty="0"/>
              <a:t>Cirujano Dentista </a:t>
            </a:r>
          </a:p>
          <a:p>
            <a:r>
              <a:rPr lang="es-US" sz="1700" dirty="0"/>
              <a:t>Desarrollo Comunitario para el Envejecimiento </a:t>
            </a:r>
          </a:p>
          <a:p>
            <a:r>
              <a:rPr lang="es-US" sz="1700" dirty="0"/>
              <a:t>Enfermería </a:t>
            </a:r>
          </a:p>
          <a:p>
            <a:r>
              <a:rPr lang="es-US" sz="1700" dirty="0"/>
              <a:t>Ing. Química</a:t>
            </a:r>
          </a:p>
          <a:p>
            <a:r>
              <a:rPr lang="es-US" sz="1700" dirty="0"/>
              <a:t>Medico Cirujano </a:t>
            </a:r>
          </a:p>
          <a:p>
            <a:r>
              <a:rPr lang="es-US" sz="1700" dirty="0"/>
              <a:t>Química Farmacéutica Biológica </a:t>
            </a:r>
          </a:p>
          <a:p>
            <a:r>
              <a:rPr lang="es-US" sz="1700" dirty="0"/>
              <a:t>Nutriología </a:t>
            </a:r>
          </a:p>
          <a:p>
            <a:r>
              <a:rPr lang="es-US" sz="1700" dirty="0"/>
              <a:t>Psicología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DC2A485-B464-76B9-CC33-A9E5818B02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250" y="2560320"/>
            <a:ext cx="4718050" cy="2218957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E64A452-46E3-4736-A11C-A0971EA02500}"/>
              </a:ext>
            </a:extLst>
          </p:cNvPr>
          <p:cNvSpPr txBox="1">
            <a:spLocks/>
          </p:cNvSpPr>
          <p:nvPr/>
        </p:nvSpPr>
        <p:spPr>
          <a:xfrm>
            <a:off x="8534275" y="4779277"/>
            <a:ext cx="3284267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>
                <a:hlinkClick r:id="rId3"/>
              </a:rPr>
              <a:t>https://wwww.zaragosa.unam.mx/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55 57 73 63 13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5687CE6-14CC-41D6-8E1B-749E2D17232B}"/>
              </a:ext>
            </a:extLst>
          </p:cNvPr>
          <p:cNvSpPr txBox="1">
            <a:spLocks/>
          </p:cNvSpPr>
          <p:nvPr/>
        </p:nvSpPr>
        <p:spPr>
          <a:xfrm>
            <a:off x="5869601" y="4779276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Av. Guelatao 66, Ejercito de Oriente INDECO 11 ISSTE, Iztapalapa. CP 09230, CDMX.</a:t>
            </a:r>
          </a:p>
        </p:txBody>
      </p:sp>
    </p:spTree>
    <p:extLst>
      <p:ext uri="{BB962C8B-B14F-4D97-AF65-F5344CB8AC3E}">
        <p14:creationId xmlns:p14="http://schemas.microsoft.com/office/powerpoint/2010/main" val="276022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18815-5EF4-50E6-8E9F-B9A9AC60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Filosofía y Letras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F41FC3-1809-4450-C085-51AD82462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8124" y="2450262"/>
            <a:ext cx="4718304" cy="3764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sz="1500" dirty="0"/>
              <a:t>Licenciaturas </a:t>
            </a:r>
          </a:p>
          <a:p>
            <a:r>
              <a:rPr lang="es-US" sz="1500" dirty="0"/>
              <a:t>Administración de Archivos y Gestión Documental </a:t>
            </a:r>
          </a:p>
          <a:p>
            <a:r>
              <a:rPr lang="es-US" sz="1500" dirty="0"/>
              <a:t>Bibliotecología y Estudios de la Información </a:t>
            </a:r>
          </a:p>
          <a:p>
            <a:r>
              <a:rPr lang="es-US" sz="1500" dirty="0"/>
              <a:t>Desarrollo y Gestión Interculturales </a:t>
            </a:r>
          </a:p>
          <a:p>
            <a:r>
              <a:rPr lang="es-US" sz="1500" dirty="0"/>
              <a:t>Estudios Latinoamericanos </a:t>
            </a:r>
          </a:p>
          <a:p>
            <a:r>
              <a:rPr lang="es-US" sz="1500" dirty="0"/>
              <a:t>Filosofía </a:t>
            </a:r>
          </a:p>
          <a:p>
            <a:r>
              <a:rPr lang="es-US" sz="1500" dirty="0"/>
              <a:t>Geografía </a:t>
            </a:r>
          </a:p>
          <a:p>
            <a:r>
              <a:rPr lang="es-US" sz="1500" dirty="0"/>
              <a:t>Historia </a:t>
            </a:r>
          </a:p>
          <a:p>
            <a:r>
              <a:rPr lang="es-US" sz="1500" dirty="0"/>
              <a:t>Lengua y Literaturas Hispanas </a:t>
            </a:r>
          </a:p>
          <a:p>
            <a:r>
              <a:rPr lang="es-US" sz="1500" dirty="0"/>
              <a:t>Lengua y Literaturas Modernas (Letras Alemanas, Francesas, Inglesas, Italianas o Portuguesas)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2EA1266-D06C-073E-F35F-14FE72EDD3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69427" y="2664721"/>
            <a:ext cx="5651206" cy="1907281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7E436D2-DE11-4AEB-96BA-D98601A9A8A7}"/>
              </a:ext>
            </a:extLst>
          </p:cNvPr>
          <p:cNvSpPr txBox="1">
            <a:spLocks/>
          </p:cNvSpPr>
          <p:nvPr/>
        </p:nvSpPr>
        <p:spPr>
          <a:xfrm>
            <a:off x="5957525" y="4624940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Circuito Interior s/n Coyoacán, CP 04510, CDMX..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F8F9E67-CB34-463B-9EAF-C768D581F3A7}"/>
              </a:ext>
            </a:extLst>
          </p:cNvPr>
          <p:cNvSpPr txBox="1">
            <a:spLocks/>
          </p:cNvSpPr>
          <p:nvPr/>
        </p:nvSpPr>
        <p:spPr>
          <a:xfrm>
            <a:off x="8632190" y="4624939"/>
            <a:ext cx="3284267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>
                <a:hlinkClick r:id="rId3"/>
              </a:rPr>
              <a:t>https://wwww.filos.unam.mx/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55 56 16 00 47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4BEE30-6C36-4E02-B1E5-9564D96E511E}"/>
              </a:ext>
            </a:extLst>
          </p:cNvPr>
          <p:cNvSpPr txBox="1"/>
          <p:nvPr/>
        </p:nvSpPr>
        <p:spPr>
          <a:xfrm>
            <a:off x="3034127" y="4215112"/>
            <a:ext cx="275784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s-US" sz="1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Literaturas Clásicas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s-US" sz="1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Literatura Dramática y Teatro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s-US" sz="1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Pedagogía </a:t>
            </a:r>
          </a:p>
        </p:txBody>
      </p:sp>
    </p:spTree>
    <p:extLst>
      <p:ext uri="{BB962C8B-B14F-4D97-AF65-F5344CB8AC3E}">
        <p14:creationId xmlns:p14="http://schemas.microsoft.com/office/powerpoint/2010/main" val="196653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DD10F-FAAF-8060-3D88-A45F6291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Ingeniería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CBFB8F-F7AD-3801-A867-A4C90A930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2046" y="2505456"/>
            <a:ext cx="3055840" cy="390985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US" dirty="0"/>
              <a:t>Licenciaturas </a:t>
            </a:r>
          </a:p>
          <a:p>
            <a:r>
              <a:rPr lang="es-US" dirty="0"/>
              <a:t>Ing. Aeroespacial </a:t>
            </a:r>
          </a:p>
          <a:p>
            <a:r>
              <a:rPr lang="es-US" dirty="0"/>
              <a:t>Ing. Ambiental</a:t>
            </a:r>
          </a:p>
          <a:p>
            <a:r>
              <a:rPr lang="es-US" dirty="0"/>
              <a:t>Ing. Civil</a:t>
            </a:r>
          </a:p>
          <a:p>
            <a:r>
              <a:rPr lang="es-US" dirty="0"/>
              <a:t>Ing. En Minas y Metalurgia </a:t>
            </a:r>
          </a:p>
          <a:p>
            <a:r>
              <a:rPr lang="es-US" dirty="0"/>
              <a:t>Ing. Eléctrica y Electrónica </a:t>
            </a:r>
          </a:p>
          <a:p>
            <a:r>
              <a:rPr lang="es-US" dirty="0"/>
              <a:t>Ing. En Computación </a:t>
            </a:r>
          </a:p>
          <a:p>
            <a:r>
              <a:rPr lang="es-US" dirty="0"/>
              <a:t>Ing. En Sistemas Biomédicos </a:t>
            </a:r>
          </a:p>
          <a:p>
            <a:r>
              <a:rPr lang="es-US" dirty="0"/>
              <a:t>Ing. En Telecomunicaciones </a:t>
            </a:r>
          </a:p>
          <a:p>
            <a:r>
              <a:rPr lang="es-US" dirty="0"/>
              <a:t>Ing. Geofísica </a:t>
            </a:r>
          </a:p>
          <a:p>
            <a:r>
              <a:rPr lang="es-US" dirty="0"/>
              <a:t>Ing. Geología</a:t>
            </a:r>
          </a:p>
          <a:p>
            <a:r>
              <a:rPr lang="es-US" dirty="0"/>
              <a:t>Ing. Geomática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594E034-8C71-73F3-4FCF-0305BF0A75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2534" y="2565931"/>
            <a:ext cx="3779431" cy="3309937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BF40E03-8BFB-4CC5-9FED-E106C00FEF7D}"/>
              </a:ext>
            </a:extLst>
          </p:cNvPr>
          <p:cNvSpPr txBox="1">
            <a:spLocks/>
          </p:cNvSpPr>
          <p:nvPr/>
        </p:nvSpPr>
        <p:spPr>
          <a:xfrm>
            <a:off x="8651965" y="2836864"/>
            <a:ext cx="3093721" cy="27680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Escolar 04360, CU Coyoacán,       CP 04510, CDMX.</a:t>
            </a:r>
          </a:p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https://www.ingerieria.unam.mx/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55 56 22 08 66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E7042D-C986-45A8-B539-9A286C03971C}"/>
              </a:ext>
            </a:extLst>
          </p:cNvPr>
          <p:cNvSpPr txBox="1"/>
          <p:nvPr/>
        </p:nvSpPr>
        <p:spPr>
          <a:xfrm>
            <a:off x="3233826" y="2505456"/>
            <a:ext cx="2075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s-US" sz="1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Ing. Industrial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s-US" sz="1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Ing. Mecánica 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s-US" sz="1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Ing. Mecatrónica </a:t>
            </a:r>
          </a:p>
          <a:p>
            <a:pPr marL="285750" lvl="0" indent="-285750" defTabSz="45720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s-US" sz="1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Ing. Petrolera</a:t>
            </a:r>
            <a:endParaRPr lang="es-MX" sz="1500" dirty="0"/>
          </a:p>
        </p:txBody>
      </p:sp>
    </p:spTree>
    <p:extLst>
      <p:ext uri="{BB962C8B-B14F-4D97-AF65-F5344CB8AC3E}">
        <p14:creationId xmlns:p14="http://schemas.microsoft.com/office/powerpoint/2010/main" val="116970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7FD34-ACC9-CF4A-6ED9-6DB06726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/>
              <a:t>Facultad de Medicina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3A0E42-0D29-9A26-DEBA-1C9D19F61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2" y="2560542"/>
            <a:ext cx="4718304" cy="3586258"/>
          </a:xfrm>
        </p:spPr>
        <p:txBody>
          <a:bodyPr/>
          <a:lstStyle/>
          <a:p>
            <a:pPr marL="0" indent="0">
              <a:buNone/>
            </a:pPr>
            <a:r>
              <a:rPr lang="es-US" dirty="0"/>
              <a:t>Licenciaturas </a:t>
            </a:r>
          </a:p>
          <a:p>
            <a:r>
              <a:rPr lang="es-US" dirty="0"/>
              <a:t>Ciencia de la Nutrición Humana </a:t>
            </a:r>
          </a:p>
          <a:p>
            <a:r>
              <a:rPr lang="es-US" dirty="0"/>
              <a:t>Fisioterapia </a:t>
            </a:r>
          </a:p>
          <a:p>
            <a:r>
              <a:rPr lang="es-US" dirty="0"/>
              <a:t>Investigación Biomédica Básica </a:t>
            </a:r>
          </a:p>
          <a:p>
            <a:r>
              <a:rPr lang="es-US" dirty="0"/>
              <a:t>Medico Cirujano </a:t>
            </a:r>
          </a:p>
          <a:p>
            <a:r>
              <a:rPr lang="es-US" dirty="0"/>
              <a:t>Neurociencias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7EE1532-40B6-C2CC-47F0-17F15E3D9C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3418" y="2560542"/>
            <a:ext cx="4718050" cy="2175545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D476231-8B80-4B7A-8BD6-69F6751D6DAE}"/>
              </a:ext>
            </a:extLst>
          </p:cNvPr>
          <p:cNvSpPr txBox="1">
            <a:spLocks/>
          </p:cNvSpPr>
          <p:nvPr/>
        </p:nvSpPr>
        <p:spPr>
          <a:xfrm>
            <a:off x="5373159" y="4843475"/>
            <a:ext cx="2991782" cy="140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Escolar 411 A, Copilco Universidad, Coyoacán, CP 04360, CDMX.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793305B-112A-410E-97A5-95F134B0B9AD}"/>
              </a:ext>
            </a:extLst>
          </p:cNvPr>
          <p:cNvSpPr txBox="1">
            <a:spLocks/>
          </p:cNvSpPr>
          <p:nvPr/>
        </p:nvSpPr>
        <p:spPr>
          <a:xfrm>
            <a:off x="8364941" y="4843475"/>
            <a:ext cx="3284267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>
                <a:hlinkClick r:id="rId3"/>
              </a:rPr>
              <a:t>https://wwww.facmed.unam.mx/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55 56 22 55 65</a:t>
            </a:r>
          </a:p>
        </p:txBody>
      </p:sp>
    </p:spTree>
    <p:extLst>
      <p:ext uri="{BB962C8B-B14F-4D97-AF65-F5344CB8AC3E}">
        <p14:creationId xmlns:p14="http://schemas.microsoft.com/office/powerpoint/2010/main" val="146194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61EE266-B16E-4340-B36A-156BF3054E2A}"/>
              </a:ext>
            </a:extLst>
          </p:cNvPr>
          <p:cNvSpPr txBox="1"/>
          <p:nvPr/>
        </p:nvSpPr>
        <p:spPr>
          <a:xfrm>
            <a:off x="880533" y="474345"/>
            <a:ext cx="104309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Escuela Preparatoria Oficial Núm.. 273</a:t>
            </a:r>
          </a:p>
          <a:p>
            <a:pPr algn="ctr"/>
            <a:endParaRPr lang="es-US" sz="1100" dirty="0"/>
          </a:p>
          <a:p>
            <a:pPr algn="ctr"/>
            <a:r>
              <a:rPr lang="es-US" sz="3200" dirty="0">
                <a:solidFill>
                  <a:srgbClr val="003366"/>
                </a:solidFill>
              </a:rPr>
              <a:t>Universidad Nacional Autónoma de México</a:t>
            </a:r>
          </a:p>
          <a:p>
            <a:pPr algn="ctr"/>
            <a:endParaRPr lang="es-US" sz="1200" dirty="0">
              <a:solidFill>
                <a:srgbClr val="003366"/>
              </a:solidFill>
            </a:endParaRPr>
          </a:p>
          <a:p>
            <a:pPr algn="ctr"/>
            <a:r>
              <a:rPr lang="es-US" sz="1200" dirty="0"/>
              <a:t>Integrado por:</a:t>
            </a:r>
          </a:p>
          <a:p>
            <a:pPr algn="ctr"/>
            <a:r>
              <a:rPr lang="es-US" sz="2200" dirty="0"/>
              <a:t>Barranco Rivas Dulce Teresa</a:t>
            </a:r>
          </a:p>
          <a:p>
            <a:pPr algn="ctr"/>
            <a:r>
              <a:rPr lang="es-MX" sz="2200" dirty="0"/>
              <a:t>Castillo Gonzales Dayan Alexia </a:t>
            </a:r>
          </a:p>
          <a:p>
            <a:pPr algn="ctr"/>
            <a:r>
              <a:rPr lang="es-MX" sz="2200" dirty="0"/>
              <a:t>Cordero Gaitán Angellique Pamela </a:t>
            </a:r>
          </a:p>
          <a:p>
            <a:pPr algn="ctr"/>
            <a:r>
              <a:rPr lang="es-MX" sz="2200" dirty="0"/>
              <a:t>De la cruz Colin Victoria </a:t>
            </a:r>
          </a:p>
          <a:p>
            <a:pPr algn="ctr"/>
            <a:r>
              <a:rPr lang="es-MX" sz="2200" dirty="0"/>
              <a:t>Espinoza Miranda David</a:t>
            </a:r>
          </a:p>
          <a:p>
            <a:pPr algn="ctr"/>
            <a:r>
              <a:rPr lang="es-MX" sz="2200" dirty="0"/>
              <a:t>Gonzales Cuadros Lizandro</a:t>
            </a:r>
          </a:p>
          <a:p>
            <a:pPr algn="ctr"/>
            <a:r>
              <a:rPr lang="es-MX" sz="2200" dirty="0"/>
              <a:t>Gutiérrez Guerrero Dulce María</a:t>
            </a:r>
          </a:p>
          <a:p>
            <a:pPr algn="ctr"/>
            <a:r>
              <a:rPr lang="es-MX" sz="2200" dirty="0"/>
              <a:t>Romero Reyes Braulio</a:t>
            </a:r>
          </a:p>
          <a:p>
            <a:pPr algn="ctr"/>
            <a:r>
              <a:rPr lang="es-MX" sz="2200" dirty="0"/>
              <a:t>Venegas Francisco Esaú Zadkiel </a:t>
            </a:r>
          </a:p>
          <a:p>
            <a:pPr algn="ctr"/>
            <a:endParaRPr lang="es-MX" sz="1100" dirty="0"/>
          </a:p>
          <a:p>
            <a:pPr algn="ctr"/>
            <a:r>
              <a:rPr lang="es-MX" sz="1200" dirty="0"/>
              <a:t>Profesor a cargo:</a:t>
            </a:r>
          </a:p>
          <a:p>
            <a:pPr algn="ctr"/>
            <a:r>
              <a:rPr lang="es-MX" sz="2200" dirty="0"/>
              <a:t>Olivares López Benito </a:t>
            </a:r>
          </a:p>
          <a:p>
            <a:pPr algn="ctr"/>
            <a:endParaRPr lang="es-MX" sz="1100" dirty="0"/>
          </a:p>
          <a:p>
            <a:pPr algn="ctr"/>
            <a:r>
              <a:rPr lang="es-MX" sz="2400" dirty="0"/>
              <a:t>Tercero Tres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AE0231-6354-4486-8E5E-9E299422E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" b="991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37" y="0"/>
            <a:ext cx="1757363" cy="22297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C0F021-D871-4070-B098-2693FC07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44306">
                        <a14:foregroundMark x1="19583" y1="62585" x2="19583" y2="62585"/>
                        <a14:foregroundMark x1="23889" y1="67347" x2="23889" y2="67347"/>
                        <a14:foregroundMark x1="28750" y1="66667" x2="28750" y2="66667"/>
                        <a14:foregroundMark x1="31250" y1="67347" x2="31250" y2="67347"/>
                        <a14:foregroundMark x1="32917" y1="61224" x2="32917" y2="61224"/>
                        <a14:foregroundMark x1="39444" y1="67347" x2="39444" y2="67347"/>
                        <a14:foregroundMark x1="21806" y1="60544" x2="21806" y2="60544"/>
                        <a14:foregroundMark x1="22639" y1="68707" x2="22639" y2="68707"/>
                        <a14:foregroundMark x1="27639" y1="62585" x2="27639" y2="62585"/>
                        <a14:foregroundMark x1="25139" y1="55782" x2="25139" y2="55782"/>
                        <a14:foregroundMark x1="32361" y1="68707" x2="32361" y2="68707"/>
                        <a14:foregroundMark x1="36389" y1="65306" x2="36389" y2="65306"/>
                        <a14:foregroundMark x1="19444" y1="29252" x2="19444" y2="29252"/>
                        <a14:foregroundMark x1="21667" y1="24490" x2="21667" y2="24490"/>
                        <a14:foregroundMark x1="24028" y1="26531" x2="24028" y2="26531"/>
                        <a14:foregroundMark x1="25556" y1="26531" x2="25556" y2="26531"/>
                        <a14:foregroundMark x1="26389" y1="27211" x2="26389" y2="27211"/>
                        <a14:foregroundMark x1="28333" y1="27891" x2="28333" y2="27891"/>
                        <a14:foregroundMark x1="29028" y1="29932" x2="29028" y2="29932"/>
                        <a14:foregroundMark x1="26250" y1="24490" x2="26250" y2="24490"/>
                        <a14:foregroundMark x1="26944" y1="27211" x2="26944" y2="27211"/>
                        <a14:foregroundMark x1="26528" y1="29932" x2="26528" y2="29932"/>
                        <a14:foregroundMark x1="26944" y1="31293" x2="26944" y2="31293"/>
                        <a14:foregroundMark x1="30000" y1="25170" x2="30000" y2="25170"/>
                        <a14:foregroundMark x1="30972" y1="25170" x2="30972" y2="25170"/>
                        <a14:foregroundMark x1="32083" y1="25170" x2="32083" y2="25170"/>
                        <a14:foregroundMark x1="34861" y1="25850" x2="34861" y2="25850"/>
                        <a14:foregroundMark x1="36944" y1="27211" x2="36944" y2="27211"/>
                        <a14:foregroundMark x1="37778" y1="27211" x2="37778" y2="27211"/>
                        <a14:foregroundMark x1="39306" y1="31293" x2="39306" y2="31293"/>
                        <a14:foregroundMark x1="37639" y1="30612" x2="37639" y2="30612"/>
                        <a14:foregroundMark x1="38194" y1="43537" x2="38194" y2="43537"/>
                        <a14:foregroundMark x1="38194" y1="40816" x2="38194" y2="40816"/>
                        <a14:foregroundMark x1="38333" y1="48980" x2="38333" y2="48980"/>
                        <a14:foregroundMark x1="39167" y1="50340" x2="39167" y2="50340"/>
                        <a14:foregroundMark x1="39306" y1="40816" x2="39306" y2="40816"/>
                        <a14:foregroundMark x1="35556" y1="43537" x2="35556" y2="43537"/>
                        <a14:foregroundMark x1="31528" y1="43537" x2="31528" y2="43537"/>
                        <a14:foregroundMark x1="31528" y1="48980" x2="31528" y2="48980"/>
                        <a14:foregroundMark x1="32500" y1="40816" x2="32500" y2="40816"/>
                        <a14:foregroundMark x1="29028" y1="43537" x2="29028" y2="43537"/>
                        <a14:foregroundMark x1="26389" y1="46259" x2="26389" y2="46259"/>
                        <a14:foregroundMark x1="24444" y1="46939" x2="24444" y2="46939"/>
                        <a14:foregroundMark x1="24444" y1="41497" x2="24444" y2="41497"/>
                        <a14:foregroundMark x1="25139" y1="40136" x2="25139" y2="40136"/>
                        <a14:foregroundMark x1="21944" y1="44218" x2="21944" y2="44218"/>
                        <a14:foregroundMark x1="22500" y1="40136" x2="22500" y2="40136"/>
                        <a14:foregroundMark x1="21944" y1="49660" x2="21944" y2="49660"/>
                        <a14:foregroundMark x1="19444" y1="44898" x2="19444" y2="44898"/>
                        <a14:foregroundMark x1="19444" y1="41497" x2="19444" y2="41497"/>
                        <a14:foregroundMark x1="20417" y1="40136" x2="20417" y2="40136"/>
                        <a14:foregroundMark x1="20417" y1="50340" x2="20417" y2="50340"/>
                        <a14:foregroundMark x1="19583" y1="24490" x2="19583" y2="24490"/>
                        <a14:foregroundMark x1="20139" y1="23129" x2="20139" y2="23129"/>
                        <a14:foregroundMark x1="20694" y1="29932" x2="20694" y2="29932"/>
                        <a14:foregroundMark x1="20694" y1="27891" x2="20694" y2="27891"/>
                        <a14:foregroundMark x1="20417" y1="27891" x2="20417" y2="27891"/>
                        <a14:backgroundMark x1="36389" y1="44898" x2="36389" y2="44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490" b="-6514"/>
          <a:stretch/>
        </p:blipFill>
        <p:spPr>
          <a:xfrm>
            <a:off x="0" y="246742"/>
            <a:ext cx="2849208" cy="12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3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CF5BD-58D9-5B74-F835-634CCF5A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Facultad de Medicina Veterinaria y Zootecnia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CECFF2-1B36-1CC2-AB01-FC3BA3997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7331" y="2505449"/>
            <a:ext cx="4718304" cy="1079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S" dirty="0"/>
              <a:t>Licenciatura</a:t>
            </a:r>
          </a:p>
          <a:p>
            <a:r>
              <a:rPr lang="es-US" dirty="0"/>
              <a:t>Medicina Veterinaria y Zootecnia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F55B7EF-3831-2764-1080-9633229BAF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0239" y="2622513"/>
            <a:ext cx="5960350" cy="3253356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92CD285-4630-3218-95A8-90A78F65493B}"/>
              </a:ext>
            </a:extLst>
          </p:cNvPr>
          <p:cNvSpPr txBox="1">
            <a:spLocks/>
          </p:cNvSpPr>
          <p:nvPr/>
        </p:nvSpPr>
        <p:spPr>
          <a:xfrm>
            <a:off x="7027331" y="3584622"/>
            <a:ext cx="2811825" cy="25752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UNAM, CU, Av. Universidad #3000, Colonia , CU Coyoacán CP. 04510, CDMX.</a:t>
            </a:r>
          </a:p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https://www.fmvz.unam.mx/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55 56 22 58 64</a:t>
            </a:r>
          </a:p>
        </p:txBody>
      </p:sp>
    </p:spTree>
    <p:extLst>
      <p:ext uri="{BB962C8B-B14F-4D97-AF65-F5344CB8AC3E}">
        <p14:creationId xmlns:p14="http://schemas.microsoft.com/office/powerpoint/2010/main" val="2916208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7C0F7-5FD7-8C52-EF54-53A812CD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Música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E35A7-482F-D383-3F57-48E1269CA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6890" y="2560638"/>
            <a:ext cx="3837884" cy="29650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US" dirty="0"/>
              <a:t>Licenciaturas</a:t>
            </a:r>
          </a:p>
          <a:p>
            <a:r>
              <a:rPr lang="es-US" dirty="0"/>
              <a:t>Etnomusicología</a:t>
            </a:r>
          </a:p>
          <a:p>
            <a:r>
              <a:rPr lang="es-US" dirty="0"/>
              <a:t>Música - Canto </a:t>
            </a:r>
          </a:p>
          <a:p>
            <a:r>
              <a:rPr lang="es-US" dirty="0"/>
              <a:t>Música - Educación Musical </a:t>
            </a:r>
          </a:p>
          <a:p>
            <a:r>
              <a:rPr lang="es-US" dirty="0"/>
              <a:t>Música – Instrumentista</a:t>
            </a:r>
          </a:p>
          <a:p>
            <a:r>
              <a:rPr lang="es-US" dirty="0"/>
              <a:t>Música – Piano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CC8955-C94D-0C75-0103-ADE067CC2C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0877" y="2560638"/>
            <a:ext cx="4505018" cy="3309937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132B418-24FB-ACFC-39BB-96F5A1516128}"/>
              </a:ext>
            </a:extLst>
          </p:cNvPr>
          <p:cNvSpPr txBox="1">
            <a:spLocks/>
          </p:cNvSpPr>
          <p:nvPr/>
        </p:nvSpPr>
        <p:spPr>
          <a:xfrm>
            <a:off x="9055895" y="2861143"/>
            <a:ext cx="2653255" cy="2363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C. Xicolcatl, Del Carmen , Coyoacán, CP 04100, </a:t>
            </a:r>
          </a:p>
          <a:p>
            <a:pPr marL="0" indent="0">
              <a:buNone/>
            </a:pPr>
            <a:r>
              <a:rPr lang="es-US" sz="1600" dirty="0"/>
              <a:t>CDMX.</a:t>
            </a:r>
          </a:p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https://www.fam.unam.mx/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55 56 88 33 58</a:t>
            </a:r>
          </a:p>
        </p:txBody>
      </p:sp>
    </p:spTree>
    <p:extLst>
      <p:ext uri="{BB962C8B-B14F-4D97-AF65-F5344CB8AC3E}">
        <p14:creationId xmlns:p14="http://schemas.microsoft.com/office/powerpoint/2010/main" val="4093667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014E0-E449-1779-4837-5D571443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Odontología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C99A42-45E8-7844-D6B5-6F8EC73ED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9611" y="2492398"/>
            <a:ext cx="4062640" cy="13038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sz="3600" dirty="0"/>
              <a:t>Licenciatura</a:t>
            </a:r>
          </a:p>
          <a:p>
            <a:r>
              <a:rPr lang="es-US" sz="3600" dirty="0"/>
              <a:t>Cirujano Dentista</a:t>
            </a:r>
          </a:p>
          <a:p>
            <a:pPr marL="0" indent="0">
              <a:buNone/>
            </a:pPr>
            <a:endParaRPr lang="es-US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D38BC6F-8617-E736-9173-7EC4EB2F6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9749" y="2763093"/>
            <a:ext cx="5889824" cy="3112775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E392908-1D98-AF18-A71D-713D39854DEB}"/>
              </a:ext>
            </a:extLst>
          </p:cNvPr>
          <p:cNvSpPr txBox="1">
            <a:spLocks/>
          </p:cNvSpPr>
          <p:nvPr/>
        </p:nvSpPr>
        <p:spPr>
          <a:xfrm>
            <a:off x="7501912" y="4798851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https://www.odonto.unam.mx/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55 56 23 22 01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00D45B4-06F8-448A-951A-233F3A09987F}"/>
              </a:ext>
            </a:extLst>
          </p:cNvPr>
          <p:cNvSpPr txBox="1">
            <a:spLocks/>
          </p:cNvSpPr>
          <p:nvPr/>
        </p:nvSpPr>
        <p:spPr>
          <a:xfrm>
            <a:off x="7501912" y="3796265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Escolar, CU. Coyoacán,           CP 04510, CDMX.</a:t>
            </a:r>
          </a:p>
        </p:txBody>
      </p:sp>
    </p:spTree>
    <p:extLst>
      <p:ext uri="{BB962C8B-B14F-4D97-AF65-F5344CB8AC3E}">
        <p14:creationId xmlns:p14="http://schemas.microsoft.com/office/powerpoint/2010/main" val="199381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BA1AA-F0FE-84CE-851F-C9E7A889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Psicología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B01B0B-DBD4-C76F-195D-BD896835A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1720" y="2429239"/>
            <a:ext cx="2431580" cy="13038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sz="3600" dirty="0"/>
              <a:t>Licenciatura</a:t>
            </a:r>
          </a:p>
          <a:p>
            <a:r>
              <a:rPr lang="es-US" sz="3200" dirty="0"/>
              <a:t>Psicología</a:t>
            </a:r>
            <a:endParaRPr lang="es-US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B8ADDB-3476-B159-8CCB-5DCD108FB0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3192" y="2561165"/>
            <a:ext cx="6019703" cy="3578378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1270D52-468B-0374-4FED-21283838C420}"/>
              </a:ext>
            </a:extLst>
          </p:cNvPr>
          <p:cNvSpPr txBox="1">
            <a:spLocks/>
          </p:cNvSpPr>
          <p:nvPr/>
        </p:nvSpPr>
        <p:spPr>
          <a:xfrm>
            <a:off x="1838522" y="4786304"/>
            <a:ext cx="3413612" cy="1795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https://www.psicologia.unam.mx/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55 56 22 22 67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E915E52-0054-A83F-5986-3F00433F7EED}"/>
              </a:ext>
            </a:extLst>
          </p:cNvPr>
          <p:cNvSpPr txBox="1">
            <a:spLocks/>
          </p:cNvSpPr>
          <p:nvPr/>
        </p:nvSpPr>
        <p:spPr>
          <a:xfrm>
            <a:off x="1838522" y="3687984"/>
            <a:ext cx="2797976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Circuito CU, Av. CU. CP 04510, CDMX.</a:t>
            </a:r>
          </a:p>
        </p:txBody>
      </p:sp>
    </p:spTree>
    <p:extLst>
      <p:ext uri="{BB962C8B-B14F-4D97-AF65-F5344CB8AC3E}">
        <p14:creationId xmlns:p14="http://schemas.microsoft.com/office/powerpoint/2010/main" val="276402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639DB-B44C-E440-EBF1-44109526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Química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424512-4282-A68D-A428-475022A7A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0496" y="2560320"/>
            <a:ext cx="4387128" cy="33155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US" dirty="0"/>
              <a:t>Licenciaturas</a:t>
            </a:r>
          </a:p>
          <a:p>
            <a:r>
              <a:rPr lang="es-US" dirty="0"/>
              <a:t>Ing. Química</a:t>
            </a:r>
          </a:p>
          <a:p>
            <a:r>
              <a:rPr lang="es-US" dirty="0"/>
              <a:t>Ing. Química Melúrgica</a:t>
            </a:r>
          </a:p>
          <a:p>
            <a:r>
              <a:rPr lang="es-US" dirty="0"/>
              <a:t>Química</a:t>
            </a:r>
          </a:p>
          <a:p>
            <a:r>
              <a:rPr lang="es-US" dirty="0"/>
              <a:t>Química de Alimentos</a:t>
            </a:r>
          </a:p>
          <a:p>
            <a:r>
              <a:rPr lang="es-US" dirty="0"/>
              <a:t>Química e Ing. en Materiales</a:t>
            </a:r>
          </a:p>
          <a:p>
            <a:r>
              <a:rPr lang="es-US" dirty="0"/>
              <a:t>Química Farmacéutica Biológica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253A881-951C-23BC-0BCF-B57099316F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47624" y="2556038"/>
            <a:ext cx="5619554" cy="2322632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13569CE-B0E0-F919-FB0C-AC2CFABB1404}"/>
              </a:ext>
            </a:extLst>
          </p:cNvPr>
          <p:cNvSpPr txBox="1">
            <a:spLocks/>
          </p:cNvSpPr>
          <p:nvPr/>
        </p:nvSpPr>
        <p:spPr>
          <a:xfrm>
            <a:off x="8379909" y="4878670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https://www.quimica.unam.mx/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55 56 22 35 12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D95DAEE-BE71-C045-EC35-1B427897DB99}"/>
              </a:ext>
            </a:extLst>
          </p:cNvPr>
          <p:cNvSpPr txBox="1">
            <a:spLocks/>
          </p:cNvSpPr>
          <p:nvPr/>
        </p:nvSpPr>
        <p:spPr>
          <a:xfrm>
            <a:off x="5507854" y="4878670"/>
            <a:ext cx="2811825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Cto. Escolar s/n, CU, CP. 04510, Coyoacán, CDMX.</a:t>
            </a:r>
          </a:p>
        </p:txBody>
      </p:sp>
    </p:spTree>
    <p:extLst>
      <p:ext uri="{BB962C8B-B14F-4D97-AF65-F5344CB8AC3E}">
        <p14:creationId xmlns:p14="http://schemas.microsoft.com/office/powerpoint/2010/main" val="380590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9EB2AD-E2AD-3B77-F8C9-4366F987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180" y="1736872"/>
            <a:ext cx="4066420" cy="3764043"/>
          </a:xfrm>
        </p:spPr>
        <p:txBody>
          <a:bodyPr>
            <a:normAutofit/>
          </a:bodyPr>
          <a:lstStyle/>
          <a:p>
            <a:r>
              <a:rPr lang="es-US" sz="3200" dirty="0"/>
              <a:t>Aciertos como mínimos para entrar a la UNAM</a:t>
            </a:r>
          </a:p>
          <a:p>
            <a:endParaRPr lang="es-US" sz="2400" dirty="0"/>
          </a:p>
          <a:p>
            <a:r>
              <a:rPr lang="es-US" sz="2400" dirty="0"/>
              <a:t>40 aciertos</a:t>
            </a:r>
          </a:p>
          <a:p>
            <a:r>
              <a:rPr lang="es-US" sz="2400" dirty="0"/>
              <a:t>Si una carrera tiene los espacios suficientes para admitir a todos los aspirantes.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976EA6-A1EA-5C3A-961E-5267DB747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86" y="719666"/>
            <a:ext cx="4834498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04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019DCEC-0C24-4548-9A30-933B9F97B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767" y="855040"/>
            <a:ext cx="5757862" cy="5256536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5891ED4-06FD-45E0-BDFD-5590095E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811" y="0"/>
            <a:ext cx="4426857" cy="6313713"/>
          </a:xfrm>
        </p:spPr>
        <p:txBody>
          <a:bodyPr anchor="t">
            <a:noAutofit/>
          </a:bodyPr>
          <a:lstStyle/>
          <a:p>
            <a:pPr algn="l"/>
            <a:r>
              <a:rPr lang="es-US" sz="1200" dirty="0"/>
              <a:t>                             </a:t>
            </a:r>
            <a:br>
              <a:rPr lang="es-US" sz="1200" dirty="0"/>
            </a:br>
            <a:r>
              <a:rPr lang="es-US" sz="1200" dirty="0"/>
              <a:t>                                   </a:t>
            </a:r>
          </a:p>
          <a:p>
            <a:pPr algn="l"/>
            <a:r>
              <a:rPr lang="es-US" sz="1200" dirty="0"/>
              <a:t>                                          </a:t>
            </a:r>
            <a:r>
              <a:rPr lang="es-US" sz="2800" dirty="0"/>
              <a:t>Costos </a:t>
            </a:r>
            <a:endParaRPr lang="es-US" sz="3600" dirty="0"/>
          </a:p>
          <a:p>
            <a:r>
              <a:rPr lang="es-US" sz="1500" dirty="0"/>
              <a:t>Vivienda:</a:t>
            </a:r>
            <a:br>
              <a:rPr lang="es-US" sz="1500" dirty="0"/>
            </a:br>
            <a:r>
              <a:rPr lang="es-US" sz="1500" dirty="0"/>
              <a:t>$5,300 mensuales. Habitación de un departamento compartido.</a:t>
            </a:r>
            <a:br>
              <a:rPr lang="es-US" sz="1500" dirty="0"/>
            </a:br>
            <a:endParaRPr lang="es-US" sz="1500" dirty="0"/>
          </a:p>
          <a:p>
            <a:r>
              <a:rPr lang="es-US" sz="1500" dirty="0"/>
              <a:t>$7,300 entre gastos de alojamiento con el rumi transporte público comida y ocio.</a:t>
            </a:r>
          </a:p>
          <a:p>
            <a:endParaRPr lang="es-US" sz="1500" dirty="0"/>
          </a:p>
          <a:p>
            <a:r>
              <a:rPr lang="es-US" sz="1500" dirty="0"/>
              <a:t>Prueba de admisión:</a:t>
            </a:r>
            <a:br>
              <a:rPr lang="es-US" sz="1500" dirty="0"/>
            </a:br>
            <a:r>
              <a:rPr lang="es-US" sz="1500" dirty="0"/>
              <a:t>$460 Para el examen de admisión </a:t>
            </a:r>
          </a:p>
          <a:p>
            <a:br>
              <a:rPr lang="es-US" sz="1500" dirty="0"/>
            </a:br>
            <a:r>
              <a:rPr lang="es-US" sz="1500" dirty="0"/>
              <a:t>Inscripción:</a:t>
            </a:r>
            <a:br>
              <a:rPr lang="es-US" sz="1500" dirty="0"/>
            </a:br>
            <a:r>
              <a:rPr lang="es-US" sz="1500" dirty="0"/>
              <a:t>Una vez aprobado el examen, la inscripción tiene un valor simbólico de poco costo, sin embargo puede ser eximido.</a:t>
            </a:r>
          </a:p>
          <a:p>
            <a:br>
              <a:rPr lang="es-US" sz="1500" dirty="0"/>
            </a:br>
            <a:r>
              <a:rPr lang="es-US" sz="1500" dirty="0"/>
              <a:t>Mensual:</a:t>
            </a:r>
            <a:br>
              <a:rPr lang="es-US" sz="1500" dirty="0"/>
            </a:br>
            <a:r>
              <a:rPr lang="es-US" sz="1500" dirty="0"/>
              <a:t>El estudiante solo deberá pagar sus propias herramientas de estudio, por lo demás, cursar en la UNAM es completamente gratis por ser una Universidad Publica y Autónoma.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02FC38-5C6B-4EDE-8AFE-A936C40B4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70" r="24788"/>
          <a:stretch/>
        </p:blipFill>
        <p:spPr>
          <a:xfrm>
            <a:off x="10254857" y="5112327"/>
            <a:ext cx="1051772" cy="9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4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1C151-0EF8-41E9-8EEA-586D4496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0" y="982132"/>
            <a:ext cx="5105397" cy="1303867"/>
          </a:xfrm>
        </p:spPr>
        <p:txBody>
          <a:bodyPr>
            <a:noAutofit/>
          </a:bodyPr>
          <a:lstStyle/>
          <a:p>
            <a:r>
              <a:rPr lang="es-MX" sz="5400" dirty="0"/>
              <a:t>                              Historia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9CEE16-2485-46F3-8E33-A58617372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4773" y="3135085"/>
            <a:ext cx="5105397" cy="3585029"/>
          </a:xfrm>
        </p:spPr>
        <p:txBody>
          <a:bodyPr>
            <a:noAutofit/>
          </a:bodyPr>
          <a:lstStyle/>
          <a:p>
            <a:pPr algn="just"/>
            <a:r>
              <a:rPr lang="es-MX" sz="2000" dirty="0">
                <a:solidFill>
                  <a:schemeClr val="tx1"/>
                </a:solidFill>
              </a:rPr>
              <a:t>La Universidad Nacional Autónoma de México fue fundada el 21 de septiembre de 1551 con el nombre de la Real y Pontificia Universidad de México. Es la más grande e importante universidad de México e Iberoamérica. Tiene como propósito primordial estar al servicio del país y de la humanidad, formar profesionistas útiles a la sociedad, organizar y realizar investigaciones, principalmente acerca de las condiciones y problemas nacionales, y extender con la mayor amplitud posible, los beneficios de la cultura.</a:t>
            </a:r>
          </a:p>
          <a:p>
            <a:endParaRPr lang="es-MX" sz="2000" dirty="0">
              <a:solidFill>
                <a:schemeClr val="tx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05B2C3A-4F16-400A-93E6-C1D026034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830" y="982132"/>
            <a:ext cx="5402943" cy="50915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ABD6DE-A3E9-4829-9EB5-7B13917D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74" y="5073853"/>
            <a:ext cx="1054699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D0EE8-FF66-B5F5-D210-593BBC04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725C6F-19B4-DEB4-C941-EF2E48A5F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721" y="2781462"/>
            <a:ext cx="3327873" cy="30944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dirty="0"/>
              <a:t>Licenciaturas </a:t>
            </a:r>
          </a:p>
          <a:p>
            <a:r>
              <a:rPr lang="es-US" dirty="0"/>
              <a:t>Arquitectura</a:t>
            </a:r>
          </a:p>
          <a:p>
            <a:r>
              <a:rPr lang="es-US" dirty="0"/>
              <a:t>Arquitectura de Paisaje</a:t>
            </a:r>
          </a:p>
          <a:p>
            <a:r>
              <a:rPr lang="es-US" dirty="0"/>
              <a:t>Diseño Industrial</a:t>
            </a:r>
          </a:p>
          <a:p>
            <a:r>
              <a:rPr lang="es-US" dirty="0"/>
              <a:t>Urbanismo</a:t>
            </a:r>
          </a:p>
          <a:p>
            <a:pPr marL="0" indent="0">
              <a:buNone/>
            </a:pP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B2ADBA-36BA-8FA9-328E-20B68DFE6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46721" y="2557220"/>
            <a:ext cx="4860008" cy="355425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0EC7292-8BD1-BFCF-9C4E-1CF1E16888C9}"/>
              </a:ext>
            </a:extLst>
          </p:cNvPr>
          <p:cNvSpPr txBox="1"/>
          <p:nvPr/>
        </p:nvSpPr>
        <p:spPr>
          <a:xfrm>
            <a:off x="8806729" y="3013501"/>
            <a:ext cx="2548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1600" dirty="0"/>
              <a:t>Ubicación</a:t>
            </a:r>
          </a:p>
          <a:p>
            <a:pPr algn="l"/>
            <a:r>
              <a:rPr lang="es-US" sz="1600" dirty="0"/>
              <a:t>Escolar C.U., Coyoacán,     CP 04510, CDMX.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927D20-742B-3A8D-813D-3335C85A87A9}"/>
              </a:ext>
            </a:extLst>
          </p:cNvPr>
          <p:cNvSpPr txBox="1"/>
          <p:nvPr/>
        </p:nvSpPr>
        <p:spPr>
          <a:xfrm>
            <a:off x="8806729" y="3790054"/>
            <a:ext cx="363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1600" dirty="0"/>
              <a:t>Página</a:t>
            </a:r>
          </a:p>
          <a:p>
            <a:pPr algn="l"/>
            <a:r>
              <a:rPr lang="es-US" sz="1600" dirty="0">
                <a:hlinkClick r:id="rId3"/>
              </a:rPr>
              <a:t>http://arquitectura.unam.mx/</a:t>
            </a:r>
            <a:endParaRPr lang="es-US" sz="1600" dirty="0"/>
          </a:p>
          <a:p>
            <a:pPr algn="l"/>
            <a:endParaRPr lang="es-U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3EFC32B-1BB8-EEB5-3DC6-3ECFAA59492B}"/>
              </a:ext>
            </a:extLst>
          </p:cNvPr>
          <p:cNvSpPr txBox="1"/>
          <p:nvPr/>
        </p:nvSpPr>
        <p:spPr>
          <a:xfrm>
            <a:off x="8806729" y="4328664"/>
            <a:ext cx="2548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 sz="1600" dirty="0"/>
              <a:t>Contacto</a:t>
            </a:r>
          </a:p>
          <a:p>
            <a:pPr algn="l"/>
            <a:r>
              <a:rPr lang="es-US" sz="1600" dirty="0"/>
              <a:t>55 56 22 03 21</a:t>
            </a:r>
          </a:p>
        </p:txBody>
      </p:sp>
    </p:spTree>
    <p:extLst>
      <p:ext uri="{BB962C8B-B14F-4D97-AF65-F5344CB8AC3E}">
        <p14:creationId xmlns:p14="http://schemas.microsoft.com/office/powerpoint/2010/main" val="54240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C0E23-C135-2983-9A44-CD96A5D7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Arte y 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E7C4B-F939-127A-5060-C4DDCC304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9266" y="2373919"/>
            <a:ext cx="3228284" cy="2503132"/>
          </a:xfrm>
        </p:spPr>
        <p:txBody>
          <a:bodyPr/>
          <a:lstStyle/>
          <a:p>
            <a:pPr marL="0" indent="0">
              <a:buNone/>
            </a:pPr>
            <a:r>
              <a:rPr lang="es-US" dirty="0"/>
              <a:t>Licenciaturas</a:t>
            </a:r>
          </a:p>
          <a:p>
            <a:r>
              <a:rPr lang="es-US" dirty="0"/>
              <a:t>Diseño y Comunicación Visual</a:t>
            </a:r>
          </a:p>
          <a:p>
            <a:r>
              <a:rPr lang="es-US" dirty="0"/>
              <a:t>Artes visuales</a:t>
            </a:r>
          </a:p>
          <a:p>
            <a:r>
              <a:rPr lang="es-US" dirty="0"/>
              <a:t>Arte y diseño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4BE673-AE3B-DEE7-005B-E13C0DD2CA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70932" y="3658253"/>
            <a:ext cx="5439115" cy="2503132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9B8DE46-392E-FA58-F1AE-33D1AD667138}"/>
              </a:ext>
            </a:extLst>
          </p:cNvPr>
          <p:cNvSpPr txBox="1">
            <a:spLocks/>
          </p:cNvSpPr>
          <p:nvPr/>
        </p:nvSpPr>
        <p:spPr>
          <a:xfrm>
            <a:off x="8823160" y="2790471"/>
            <a:ext cx="2753851" cy="158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Avenida Constitución No.600, La Concha, Alcaldía Xochimilco, C.P 16210 CDMX..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1D69CB1-DC80-ED7F-C75E-42813441F5E9}"/>
              </a:ext>
            </a:extLst>
          </p:cNvPr>
          <p:cNvSpPr txBox="1">
            <a:spLocks/>
          </p:cNvSpPr>
          <p:nvPr/>
        </p:nvSpPr>
        <p:spPr>
          <a:xfrm>
            <a:off x="8823160" y="4004882"/>
            <a:ext cx="3186036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>
                <a:hlinkClick r:id="rId3"/>
              </a:rPr>
              <a:t>https://fad.unam.mx/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55 54 89 49 14</a:t>
            </a:r>
          </a:p>
        </p:txBody>
      </p:sp>
    </p:spTree>
    <p:extLst>
      <p:ext uri="{BB962C8B-B14F-4D97-AF65-F5344CB8AC3E}">
        <p14:creationId xmlns:p14="http://schemas.microsoft.com/office/powerpoint/2010/main" val="370362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BE274-C882-2D08-51C3-237311E0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Ciencias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16C580-206F-8954-FBCF-C127174DE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0572" y="2429691"/>
            <a:ext cx="3632399" cy="39275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US" sz="1500" dirty="0"/>
              <a:t>Licenciaturas</a:t>
            </a:r>
          </a:p>
          <a:p>
            <a:r>
              <a:rPr lang="es-US" sz="1500" dirty="0"/>
              <a:t>Actuaría</a:t>
            </a:r>
          </a:p>
          <a:p>
            <a:r>
              <a:rPr lang="es-US" sz="1500" dirty="0"/>
              <a:t>Biología</a:t>
            </a:r>
          </a:p>
          <a:p>
            <a:r>
              <a:rPr lang="es-US" sz="1500" dirty="0"/>
              <a:t>Ciencias de la Computación</a:t>
            </a:r>
          </a:p>
          <a:p>
            <a:r>
              <a:rPr lang="es-US" sz="1500" dirty="0"/>
              <a:t>Ciencias de la Tierra</a:t>
            </a:r>
          </a:p>
          <a:p>
            <a:r>
              <a:rPr lang="es-US" sz="1500" dirty="0"/>
              <a:t>Física</a:t>
            </a:r>
          </a:p>
          <a:p>
            <a:r>
              <a:rPr lang="es-US" sz="1500" dirty="0"/>
              <a:t>Física Biomédica</a:t>
            </a:r>
          </a:p>
          <a:p>
            <a:r>
              <a:rPr lang="es-US" sz="1500" dirty="0"/>
              <a:t>Manejo Sustentable de Zonas Costeras</a:t>
            </a:r>
          </a:p>
          <a:p>
            <a:r>
              <a:rPr lang="es-US" sz="1500" dirty="0"/>
              <a:t>Matemáticas</a:t>
            </a:r>
          </a:p>
          <a:p>
            <a:r>
              <a:rPr lang="es-US" sz="1500" dirty="0"/>
              <a:t>Matemáticas Aplicadas</a:t>
            </a:r>
          </a:p>
          <a:p>
            <a:r>
              <a:rPr lang="es-US" sz="1500" dirty="0"/>
              <a:t>Neurociencias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835D86-D502-3CE4-ABA4-B932821CB2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7469" y="2548752"/>
            <a:ext cx="5565879" cy="2381146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48ECED-C49F-6A25-0FAD-F9C0A5AE88BB}"/>
              </a:ext>
            </a:extLst>
          </p:cNvPr>
          <p:cNvSpPr txBox="1">
            <a:spLocks/>
          </p:cNvSpPr>
          <p:nvPr/>
        </p:nvSpPr>
        <p:spPr>
          <a:xfrm>
            <a:off x="8103440" y="4871928"/>
            <a:ext cx="3159846" cy="14505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https://www.fciencias.unam.mx/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55 56 22 49 92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C45074B-9B81-D7FF-BEB7-CC4A85177A74}"/>
              </a:ext>
            </a:extLst>
          </p:cNvPr>
          <p:cNvSpPr txBox="1">
            <a:spLocks/>
          </p:cNvSpPr>
          <p:nvPr/>
        </p:nvSpPr>
        <p:spPr>
          <a:xfrm>
            <a:off x="4743283" y="4871928"/>
            <a:ext cx="3159845" cy="1361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Av. Universidad 3000, Circuito Exterior s/n , Alcaldía Coyoacán,  C.P 04510 ,CDMX.</a:t>
            </a:r>
          </a:p>
        </p:txBody>
      </p:sp>
    </p:spTree>
    <p:extLst>
      <p:ext uri="{BB962C8B-B14F-4D97-AF65-F5344CB8AC3E}">
        <p14:creationId xmlns:p14="http://schemas.microsoft.com/office/powerpoint/2010/main" val="152850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9E867-5E9C-D5E2-A431-05E19BAD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Ciencias Políticas y Sociales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12FF32-585F-A2BD-BEB8-2204326C6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3881" y="2565739"/>
            <a:ext cx="4718304" cy="37257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US" dirty="0"/>
              <a:t>Licenciaturas</a:t>
            </a:r>
          </a:p>
          <a:p>
            <a:r>
              <a:rPr lang="es-US" dirty="0"/>
              <a:t>División de Estudios Profesionales</a:t>
            </a:r>
          </a:p>
          <a:p>
            <a:r>
              <a:rPr lang="es-US" dirty="0"/>
              <a:t>Administración Pública</a:t>
            </a:r>
          </a:p>
          <a:p>
            <a:r>
              <a:rPr lang="es-US" dirty="0"/>
              <a:t>Antropología</a:t>
            </a:r>
          </a:p>
          <a:p>
            <a:r>
              <a:rPr lang="es-US" dirty="0"/>
              <a:t>Ciencia Política</a:t>
            </a:r>
          </a:p>
          <a:p>
            <a:r>
              <a:rPr lang="es-US" dirty="0"/>
              <a:t>Ciencias de la Comunicación</a:t>
            </a:r>
          </a:p>
          <a:p>
            <a:r>
              <a:rPr lang="es-US" dirty="0"/>
              <a:t>Relaciones Internacionales</a:t>
            </a:r>
          </a:p>
          <a:p>
            <a:r>
              <a:rPr lang="es-US" dirty="0"/>
              <a:t>Sociología</a:t>
            </a:r>
          </a:p>
          <a:p>
            <a:r>
              <a:rPr lang="es-US" dirty="0"/>
              <a:t>Idiomas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1EF111F-E20D-6BAD-F289-7C96192DA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6166" y="2491080"/>
            <a:ext cx="4718050" cy="2424553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8E37544-071B-6DA5-1FBA-94F30607612E}"/>
              </a:ext>
            </a:extLst>
          </p:cNvPr>
          <p:cNvSpPr txBox="1">
            <a:spLocks/>
          </p:cNvSpPr>
          <p:nvPr/>
        </p:nvSpPr>
        <p:spPr>
          <a:xfrm>
            <a:off x="5216166" y="4840973"/>
            <a:ext cx="2533148" cy="14505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https://fcpys.unam.mx/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55 56 22 94 70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0DBCEF9-9374-C8C3-F244-0E715B2525A9}"/>
              </a:ext>
            </a:extLst>
          </p:cNvPr>
          <p:cNvSpPr txBox="1">
            <a:spLocks/>
          </p:cNvSpPr>
          <p:nvPr/>
        </p:nvSpPr>
        <p:spPr>
          <a:xfrm>
            <a:off x="7575191" y="4840973"/>
            <a:ext cx="3159846" cy="1525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Circuito Mario de la Cueva s/n, CU, Delegación Coyoacán, CP 04510, CDMX..</a:t>
            </a:r>
          </a:p>
        </p:txBody>
      </p:sp>
    </p:spTree>
    <p:extLst>
      <p:ext uri="{BB962C8B-B14F-4D97-AF65-F5344CB8AC3E}">
        <p14:creationId xmlns:p14="http://schemas.microsoft.com/office/powerpoint/2010/main" val="331673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6F4DB-559A-77A8-5D5E-E055606C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Contaduría y Administración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960CE2-7872-F462-44BC-C3A97A2F4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6060" y="2480243"/>
            <a:ext cx="4133631" cy="3213947"/>
          </a:xfrm>
        </p:spPr>
        <p:txBody>
          <a:bodyPr/>
          <a:lstStyle/>
          <a:p>
            <a:pPr marL="0" indent="0">
              <a:buNone/>
            </a:pPr>
            <a:r>
              <a:rPr lang="es-US" dirty="0"/>
              <a:t>Licenciaturas</a:t>
            </a:r>
          </a:p>
          <a:p>
            <a:r>
              <a:rPr lang="es-US" dirty="0"/>
              <a:t>Administración</a:t>
            </a:r>
          </a:p>
          <a:p>
            <a:r>
              <a:rPr lang="es-US" dirty="0"/>
              <a:t>Contaduría</a:t>
            </a:r>
          </a:p>
          <a:p>
            <a:r>
              <a:rPr lang="es-US" dirty="0"/>
              <a:t>Informática</a:t>
            </a:r>
          </a:p>
          <a:p>
            <a:r>
              <a:rPr lang="es-US" dirty="0"/>
              <a:t>Negocios Internacionales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D181D9-83AA-008F-B183-48AEC566A6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4706" y="3918717"/>
            <a:ext cx="6611234" cy="2222109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4E41B43-2E53-60AA-79A6-1535AFF625AC}"/>
              </a:ext>
            </a:extLst>
          </p:cNvPr>
          <p:cNvSpPr txBox="1">
            <a:spLocks/>
          </p:cNvSpPr>
          <p:nvPr/>
        </p:nvSpPr>
        <p:spPr>
          <a:xfrm>
            <a:off x="8006094" y="2480243"/>
            <a:ext cx="3159846" cy="14505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https://www.fca.unam.mx/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55 56 22 82 88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4906374-A8F4-1522-66A9-5259D5E9005E}"/>
              </a:ext>
            </a:extLst>
          </p:cNvPr>
          <p:cNvSpPr txBox="1">
            <a:spLocks/>
          </p:cNvSpPr>
          <p:nvPr/>
        </p:nvSpPr>
        <p:spPr>
          <a:xfrm>
            <a:off x="5299056" y="2480243"/>
            <a:ext cx="2707038" cy="14505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Av. Universidad 3000, CU, Ciudad Universitaria  CP 04510, CDMX.</a:t>
            </a:r>
          </a:p>
        </p:txBody>
      </p:sp>
    </p:spTree>
    <p:extLst>
      <p:ext uri="{BB962C8B-B14F-4D97-AF65-F5344CB8AC3E}">
        <p14:creationId xmlns:p14="http://schemas.microsoft.com/office/powerpoint/2010/main" val="35416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9EDF4-9780-002A-CD0F-BF0D5C97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Facultad de Derecho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F9195A3-8FA5-0121-CABF-BE1F3E95D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27284" y="2546123"/>
            <a:ext cx="5457372" cy="3607690"/>
          </a:xfr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FCD8533-B3BA-5DC8-DE50-5AAE5FA98098}"/>
              </a:ext>
            </a:extLst>
          </p:cNvPr>
          <p:cNvSpPr txBox="1">
            <a:spLocks/>
          </p:cNvSpPr>
          <p:nvPr/>
        </p:nvSpPr>
        <p:spPr>
          <a:xfrm>
            <a:off x="1855430" y="2423316"/>
            <a:ext cx="2811825" cy="16507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US" sz="3200" dirty="0"/>
              <a:t>Licenciatura</a:t>
            </a:r>
          </a:p>
          <a:p>
            <a:r>
              <a:rPr lang="es-US" sz="3200" dirty="0"/>
              <a:t>Derecho</a:t>
            </a:r>
          </a:p>
          <a:p>
            <a:pPr marL="0" indent="0">
              <a:buFont typeface="Arial"/>
              <a:buNone/>
            </a:pPr>
            <a:endParaRPr lang="es-US" sz="360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4CD08314-68E8-B459-12DD-3880D3DF2422}"/>
              </a:ext>
            </a:extLst>
          </p:cNvPr>
          <p:cNvSpPr txBox="1">
            <a:spLocks/>
          </p:cNvSpPr>
          <p:nvPr/>
        </p:nvSpPr>
        <p:spPr>
          <a:xfrm>
            <a:off x="1855428" y="4791942"/>
            <a:ext cx="2811825" cy="1650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Página</a:t>
            </a:r>
          </a:p>
          <a:p>
            <a:pPr marL="0" indent="0">
              <a:buNone/>
            </a:pPr>
            <a:r>
              <a:rPr lang="es-US" sz="1600" dirty="0"/>
              <a:t> </a:t>
            </a:r>
            <a:r>
              <a:rPr lang="es-US" sz="1600" dirty="0">
                <a:hlinkClick r:id="rId3"/>
              </a:rPr>
              <a:t>https://www.derecho.unam.mx/</a:t>
            </a:r>
            <a:endParaRPr lang="es-US" sz="1600" dirty="0"/>
          </a:p>
          <a:p>
            <a:pPr marL="0" indent="0">
              <a:buNone/>
            </a:pPr>
            <a:r>
              <a:rPr lang="es-US" sz="1600" dirty="0"/>
              <a:t>Contacto</a:t>
            </a:r>
          </a:p>
          <a:p>
            <a:pPr marL="0" indent="0">
              <a:buNone/>
            </a:pPr>
            <a:r>
              <a:rPr lang="es-US" sz="1600" dirty="0"/>
              <a:t>55 56 22 20 01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F13CA4F-3D86-6DFF-24C1-D0B1E4E8315A}"/>
              </a:ext>
            </a:extLst>
          </p:cNvPr>
          <p:cNvSpPr txBox="1">
            <a:spLocks/>
          </p:cNvSpPr>
          <p:nvPr/>
        </p:nvSpPr>
        <p:spPr>
          <a:xfrm>
            <a:off x="1855429" y="3607629"/>
            <a:ext cx="2811825" cy="1650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S" sz="1600" dirty="0"/>
              <a:t>Ubicación</a:t>
            </a:r>
          </a:p>
          <a:p>
            <a:pPr marL="0" indent="0">
              <a:buNone/>
            </a:pPr>
            <a:r>
              <a:rPr lang="es-US" sz="1600" dirty="0"/>
              <a:t>Circuito Interior s/n, Coyoacán, Ciudad, Universitaria, CP 04510, CDMX.</a:t>
            </a:r>
          </a:p>
        </p:txBody>
      </p:sp>
    </p:spTree>
    <p:extLst>
      <p:ext uri="{BB962C8B-B14F-4D97-AF65-F5344CB8AC3E}">
        <p14:creationId xmlns:p14="http://schemas.microsoft.com/office/powerpoint/2010/main" val="229934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1484</Words>
  <Application>Microsoft Office PowerPoint</Application>
  <PresentationFormat>Panorámica</PresentationFormat>
  <Paragraphs>345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Arial</vt:lpstr>
      <vt:lpstr>Garamond</vt:lpstr>
      <vt:lpstr>Orgánico</vt:lpstr>
      <vt:lpstr>Universidad Nacional Autónoma de México</vt:lpstr>
      <vt:lpstr>Presentación de PowerPoint</vt:lpstr>
      <vt:lpstr>                              Historia </vt:lpstr>
      <vt:lpstr>Facultad de Arquitectura</vt:lpstr>
      <vt:lpstr>Facultad de Arte y Diseño</vt:lpstr>
      <vt:lpstr>Facultad de Ciencias</vt:lpstr>
      <vt:lpstr>Facultad de Ciencias Políticas y Sociales</vt:lpstr>
      <vt:lpstr>Facultad de Contaduría y Administración</vt:lpstr>
      <vt:lpstr>Facultad de Derecho</vt:lpstr>
      <vt:lpstr>Facultad de Economía</vt:lpstr>
      <vt:lpstr>Facultad de Enfermería y Obstetricia</vt:lpstr>
      <vt:lpstr>Facultad de Estudios Superiores Acatlán</vt:lpstr>
      <vt:lpstr>Facultad de Estudios Superiores Aragón</vt:lpstr>
      <vt:lpstr>Facultad de Estudios Superiores Cuautitlán</vt:lpstr>
      <vt:lpstr>Facultad de Estudios Superiores Iztacala</vt:lpstr>
      <vt:lpstr>Facultad de Estudios Superiores Zaragoza</vt:lpstr>
      <vt:lpstr>Facultad de Filosofía y Letras</vt:lpstr>
      <vt:lpstr>Facultad de Ingeniería</vt:lpstr>
      <vt:lpstr>Facultad de Medicina</vt:lpstr>
      <vt:lpstr>Facultad de Medicina Veterinaria y Zootecnia</vt:lpstr>
      <vt:lpstr>Facultad de Música</vt:lpstr>
      <vt:lpstr>Facultad de Odontología</vt:lpstr>
      <vt:lpstr>Facultad de Psicología</vt:lpstr>
      <vt:lpstr>Facultad de Química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Nacional Autónoma de México</dc:title>
  <dc:creator>527293830479</dc:creator>
  <cp:lastModifiedBy>espinosa15m@gmail.com</cp:lastModifiedBy>
  <cp:revision>24</cp:revision>
  <dcterms:created xsi:type="dcterms:W3CDTF">2024-02-12T04:01:16Z</dcterms:created>
  <dcterms:modified xsi:type="dcterms:W3CDTF">2024-02-17T21:26:52Z</dcterms:modified>
</cp:coreProperties>
</file>